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92" r:id="rId3"/>
    <p:sldId id="293" r:id="rId4"/>
    <p:sldId id="294" r:id="rId5"/>
    <p:sldId id="295" r:id="rId6"/>
    <p:sldId id="296" r:id="rId7"/>
    <p:sldId id="31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8" r:id="rId26"/>
    <p:sldId id="319" r:id="rId27"/>
  </p:sldIdLst>
  <p:sldSz cx="9144000" cy="6858000" type="screen4x3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D330"/>
    <a:srgbClr val="00CC00"/>
    <a:srgbClr val="0C7CD2"/>
    <a:srgbClr val="1F7EE7"/>
    <a:srgbClr val="AE1517"/>
    <a:srgbClr val="CC0000"/>
    <a:srgbClr val="758C3A"/>
    <a:srgbClr val="FC1B2B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441" autoAdjust="0"/>
    <p:restoredTop sz="94660"/>
  </p:normalViewPr>
  <p:slideViewPr>
    <p:cSldViewPr>
      <p:cViewPr>
        <p:scale>
          <a:sx n="80" d="100"/>
          <a:sy n="80" d="100"/>
        </p:scale>
        <p:origin x="-996" y="2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AA025FF5-B15B-43EF-95E1-1F90380E6D11}" type="datetimeFigureOut">
              <a:rPr lang="en-US"/>
              <a:pPr>
                <a:defRPr/>
              </a:pPr>
              <a:t>4/2/2015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F650EBFF-2BA5-4CC6-9424-1CF79AF027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7347DC-45B3-4DEE-ADD6-E2A0964C907F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:\logo\logo pens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14300" y="60325"/>
            <a:ext cx="635000" cy="62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www.powerpointstyles.com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Text Box 30"/>
          <p:cNvSpPr txBox="1">
            <a:spLocks noChangeArrowheads="1"/>
          </p:cNvSpPr>
          <p:nvPr userDrawn="1"/>
        </p:nvSpPr>
        <p:spPr bwMode="auto">
          <a:xfrm>
            <a:off x="3348038" y="6237288"/>
            <a:ext cx="2990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fr-FR">
                <a:hlinkClick r:id="rId13"/>
              </a:rPr>
              <a:t>Free Powerpoint Templates</a:t>
            </a:r>
            <a:endParaRPr lang="fr-FR"/>
          </a:p>
        </p:txBody>
      </p:sp>
      <p:pic>
        <p:nvPicPr>
          <p:cNvPr id="1027" name="Picture 29" descr="jtgkhaz tdhfjt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Text Box 8"/>
          <p:cNvSpPr txBox="1">
            <a:spLocks noChangeArrowheads="1"/>
          </p:cNvSpPr>
          <p:nvPr userDrawn="1"/>
        </p:nvSpPr>
        <p:spPr bwMode="auto">
          <a:xfrm>
            <a:off x="7962900" y="6375400"/>
            <a:ext cx="98266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600" b="1"/>
              <a:t>Page </a:t>
            </a:r>
            <a:fld id="{09920AB0-9ED8-4BCC-B31F-76BD37EEB122}" type="slidenum">
              <a:rPr lang="fr-FR" sz="1600" b="1"/>
              <a:pPr>
                <a:defRPr/>
              </a:pPr>
              <a:t>‹#›</a:t>
            </a:fld>
            <a:endParaRPr lang="fr-FR" sz="1600" b="1"/>
          </a:p>
        </p:txBody>
      </p:sp>
      <p:pic>
        <p:nvPicPr>
          <p:cNvPr id="1029" name="Picture 2" descr="F:\logo\logo pens.png"/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555625" y="4841875"/>
            <a:ext cx="27781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8"/>
          <p:cNvSpPr txBox="1">
            <a:spLocks noChangeArrowheads="1"/>
          </p:cNvSpPr>
          <p:nvPr userDrawn="1"/>
        </p:nvSpPr>
        <p:spPr bwMode="auto">
          <a:xfrm>
            <a:off x="1913028" y="6548132"/>
            <a:ext cx="96212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000" b="0"/>
              <a:t>Edit by : nand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57758" y="6540365"/>
            <a:ext cx="20136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smtClean="0"/>
              <a:t>Floyd Digital Fundamentals, 9/e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://www.powerpointstyles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5"/>
          <p:cNvSpPr txBox="1">
            <a:spLocks noChangeArrowheads="1"/>
          </p:cNvSpPr>
          <p:nvPr/>
        </p:nvSpPr>
        <p:spPr bwMode="auto">
          <a:xfrm>
            <a:off x="3348038" y="6237288"/>
            <a:ext cx="2990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>
                <a:hlinkClick r:id="rId2"/>
              </a:rPr>
              <a:t>Free Powerpoint Templates</a:t>
            </a:r>
            <a:endParaRPr lang="fr-FR"/>
          </a:p>
        </p:txBody>
      </p:sp>
      <p:pic>
        <p:nvPicPr>
          <p:cNvPr id="3075" name="Picture 24" descr="n,vbn yiolyireh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6" name="Text Box 6"/>
          <p:cNvSpPr txBox="1">
            <a:spLocks noChangeArrowheads="1"/>
          </p:cNvSpPr>
          <p:nvPr/>
        </p:nvSpPr>
        <p:spPr bwMode="auto">
          <a:xfrm>
            <a:off x="2928938" y="1785938"/>
            <a:ext cx="5746750" cy="4179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0" tIns="180000" rIns="180000" bIns="180000">
            <a:spAutoFit/>
          </a:bodyPr>
          <a:lstStyle/>
          <a:p>
            <a:pPr algn="ctr"/>
            <a:r>
              <a:rPr lang="fr-FR" sz="3600" b="1">
                <a:latin typeface="Times New Roman" pitchFamily="18" charset="0"/>
                <a:cs typeface="Times New Roman" pitchFamily="18" charset="0"/>
              </a:rPr>
              <a:t>Rangkaian Logika I</a:t>
            </a:r>
          </a:p>
          <a:p>
            <a:pPr algn="ctr"/>
            <a:endParaRPr lang="fr-FR" sz="360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fr-FR" sz="3600" b="1" i="1" smtClean="0">
                <a:latin typeface="Times New Roman" pitchFamily="18" charset="0"/>
                <a:cs typeface="Times New Roman" pitchFamily="18" charset="0"/>
              </a:rPr>
              <a:t>Aljabar Boolean dan Penyerderhanaan Gerbang Logika (1)</a:t>
            </a:r>
          </a:p>
          <a:p>
            <a:pPr algn="ctr"/>
            <a:endParaRPr lang="fr-FR" sz="3600" b="1" i="1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fr-FR" sz="3200" b="1" i="1">
                <a:latin typeface="Times New Roman" pitchFamily="18" charset="0"/>
                <a:cs typeface="Times New Roman" pitchFamily="18" charset="0"/>
              </a:rPr>
              <a:t>By : nand</a:t>
            </a:r>
            <a:endParaRPr lang="fr-FR" sz="3600" b="1">
              <a:latin typeface="Verdana" pitchFamily="34" charset="0"/>
            </a:endParaRPr>
          </a:p>
        </p:txBody>
      </p:sp>
      <p:pic>
        <p:nvPicPr>
          <p:cNvPr id="3077" name="Picture 2" descr="F:\logo\logo pen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01813" y="1714500"/>
            <a:ext cx="635000" cy="62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1" dirty="0" smtClean="0"/>
              <a:t>T3.  DISTRIBUTIVE LAW :</a:t>
            </a:r>
            <a:endParaRPr lang="en-US" b="1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09700" y="2343893"/>
            <a:ext cx="69342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33477" y="1428736"/>
            <a:ext cx="4813906" cy="747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6908"/>
          </a:xfrm>
        </p:spPr>
        <p:txBody>
          <a:bodyPr/>
          <a:lstStyle/>
          <a:p>
            <a:pPr algn="l"/>
            <a:r>
              <a:rPr lang="en-US" b="1" dirty="0" smtClean="0"/>
              <a:t>T4: 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634622" y="1189261"/>
            <a:ext cx="19448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 smtClean="0"/>
              <a:t>0 +  A =  A 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25087" y="857232"/>
            <a:ext cx="5685216" cy="1067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3405" y="1990729"/>
            <a:ext cx="5737841" cy="1173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11437" y="3228230"/>
            <a:ext cx="5773006" cy="1137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11438" y="4441351"/>
            <a:ext cx="5805931" cy="1152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691488" y="2160527"/>
            <a:ext cx="19448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 smtClean="0"/>
              <a:t>1 +  A =  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39170" y="3404749"/>
            <a:ext cx="19448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 smtClean="0"/>
              <a:t>0  .  A =  0</a:t>
            </a:r>
            <a:endParaRPr lang="en-US" sz="2800" b="1" dirty="0"/>
          </a:p>
        </p:txBody>
      </p:sp>
      <p:sp>
        <p:nvSpPr>
          <p:cNvPr id="13" name="Rectangle 12"/>
          <p:cNvSpPr/>
          <p:nvPr/>
        </p:nvSpPr>
        <p:spPr>
          <a:xfrm>
            <a:off x="600502" y="4485195"/>
            <a:ext cx="19448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 smtClean="0"/>
              <a:t>1  .  A =  A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/>
              <a:t>T5: Identity</a:t>
            </a:r>
            <a:endParaRPr lang="en-US" b="1" dirty="0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542500" y="1708245"/>
            <a:ext cx="233717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i="1" dirty="0" smtClean="0"/>
              <a:t> </a:t>
            </a:r>
            <a:r>
              <a:rPr lang="en-US" sz="2800" b="1" i="1" dirty="0"/>
              <a:t>A + A = A 	</a:t>
            </a:r>
            <a:endParaRPr lang="en-US" sz="2800" b="1" i="1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97039" y="2262261"/>
            <a:ext cx="5827736" cy="1144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667603" y="3566616"/>
            <a:ext cx="19664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i="1" dirty="0" smtClean="0"/>
              <a:t> A  </a:t>
            </a:r>
            <a:r>
              <a:rPr lang="en-US" sz="2800" b="1" i="1" dirty="0"/>
              <a:t>. A </a:t>
            </a:r>
            <a:r>
              <a:rPr lang="en-US" sz="2800" b="1" i="1" dirty="0" smtClean="0"/>
              <a:t>= A</a:t>
            </a:r>
            <a:endParaRPr lang="en-US" sz="2800" b="1" i="1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66119" y="4270825"/>
            <a:ext cx="6257925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46"/>
          </a:xfrm>
        </p:spPr>
        <p:txBody>
          <a:bodyPr/>
          <a:lstStyle/>
          <a:p>
            <a:pPr algn="l"/>
            <a:r>
              <a:rPr lang="en-US" b="1" dirty="0" smtClean="0"/>
              <a:t>T6 : Negation</a:t>
            </a:r>
            <a:endParaRPr lang="en-US" b="1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2500306"/>
            <a:ext cx="7877175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Group 11"/>
          <p:cNvGrpSpPr/>
          <p:nvPr/>
        </p:nvGrpSpPr>
        <p:grpSpPr>
          <a:xfrm>
            <a:off x="777922" y="1428736"/>
            <a:ext cx="1173708" cy="664386"/>
            <a:chOff x="777922" y="1762837"/>
            <a:chExt cx="1173708" cy="664386"/>
          </a:xfrm>
        </p:grpSpPr>
        <p:sp>
          <p:nvSpPr>
            <p:cNvPr id="8" name="TextBox 7"/>
            <p:cNvSpPr txBox="1"/>
            <p:nvPr/>
          </p:nvSpPr>
          <p:spPr>
            <a:xfrm>
              <a:off x="777922" y="1842448"/>
              <a:ext cx="11737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A = A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 bwMode="auto">
            <a:xfrm>
              <a:off x="805217" y="1869744"/>
              <a:ext cx="368489" cy="158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807492" y="1762837"/>
              <a:ext cx="368489" cy="158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46"/>
          </a:xfrm>
        </p:spPr>
        <p:txBody>
          <a:bodyPr/>
          <a:lstStyle/>
          <a:p>
            <a:pPr algn="l"/>
            <a:r>
              <a:rPr lang="en-US" b="1" dirty="0" smtClean="0"/>
              <a:t>T7 : </a:t>
            </a:r>
            <a:r>
              <a:rPr lang="en-US" b="1" i="1" dirty="0" err="1" smtClean="0"/>
              <a:t>Redudance</a:t>
            </a:r>
            <a:endParaRPr lang="en-US" b="1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501556" y="1285860"/>
            <a:ext cx="2828498" cy="1411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>
              <a:spcBef>
                <a:spcPct val="20000"/>
              </a:spcBef>
            </a:pPr>
            <a:r>
              <a:rPr lang="en-US" sz="2800" b="1" i="1" dirty="0" smtClean="0"/>
              <a:t> </a:t>
            </a:r>
            <a:r>
              <a:rPr lang="en-US" sz="2800" b="1" i="1" dirty="0"/>
              <a:t>A + A. B = A</a:t>
            </a:r>
          </a:p>
          <a:p>
            <a:pPr algn="just">
              <a:spcBef>
                <a:spcPct val="20000"/>
              </a:spcBef>
            </a:pPr>
            <a:r>
              <a:rPr lang="en-US" sz="2800" b="1" i="1" dirty="0" smtClean="0"/>
              <a:t> </a:t>
            </a:r>
            <a:r>
              <a:rPr lang="en-US" sz="2800" b="1" i="1" dirty="0"/>
              <a:t>A .( A + B) = A </a:t>
            </a:r>
          </a:p>
          <a:p>
            <a:pPr algn="just">
              <a:spcBef>
                <a:spcPct val="20000"/>
              </a:spcBef>
            </a:pPr>
            <a:r>
              <a:rPr lang="en-US" sz="2800" b="1" i="1" dirty="0"/>
              <a:t>		 	</a:t>
            </a:r>
          </a:p>
          <a:p>
            <a:pPr algn="just">
              <a:spcBef>
                <a:spcPct val="20000"/>
              </a:spcBef>
            </a:pPr>
            <a:endParaRPr lang="en-US" sz="2800" b="1" i="1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428868"/>
            <a:ext cx="7858125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6908"/>
          </a:xfrm>
        </p:spPr>
        <p:txBody>
          <a:bodyPr/>
          <a:lstStyle/>
          <a:p>
            <a:pPr algn="l"/>
            <a:r>
              <a:rPr lang="en-US" b="1" dirty="0" smtClean="0"/>
              <a:t>T8 </a:t>
            </a:r>
            <a:endParaRPr lang="en-US" b="1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57140" y="1357298"/>
            <a:ext cx="626745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Group 10"/>
          <p:cNvGrpSpPr/>
          <p:nvPr/>
        </p:nvGrpSpPr>
        <p:grpSpPr>
          <a:xfrm>
            <a:off x="421943" y="1666647"/>
            <a:ext cx="1597926" cy="461665"/>
            <a:chOff x="421943" y="2282588"/>
            <a:chExt cx="1597926" cy="461665"/>
          </a:xfrm>
        </p:grpSpPr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421943" y="2282588"/>
              <a:ext cx="159792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400" b="1" i="1" dirty="0" smtClean="0"/>
                <a:t> A </a:t>
              </a:r>
              <a:r>
                <a:rPr lang="en-US" sz="2400" b="1" i="1" dirty="0"/>
                <a:t>+ A = </a:t>
              </a:r>
              <a:r>
                <a:rPr lang="en-US" sz="2400" b="1" i="1" dirty="0" smtClean="0"/>
                <a:t>1</a:t>
              </a:r>
              <a:endParaRPr lang="en-US" sz="2400" b="1" i="1" dirty="0"/>
            </a:p>
          </p:txBody>
        </p:sp>
        <p:cxnSp>
          <p:nvCxnSpPr>
            <p:cNvPr id="9" name="Straight Connector 8"/>
            <p:cNvCxnSpPr/>
            <p:nvPr/>
          </p:nvCxnSpPr>
          <p:spPr bwMode="auto">
            <a:xfrm>
              <a:off x="1091821" y="2361063"/>
              <a:ext cx="27432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" name="Group 12"/>
          <p:cNvGrpSpPr/>
          <p:nvPr/>
        </p:nvGrpSpPr>
        <p:grpSpPr>
          <a:xfrm>
            <a:off x="424217" y="3565961"/>
            <a:ext cx="1486470" cy="461665"/>
            <a:chOff x="424217" y="4181902"/>
            <a:chExt cx="1486470" cy="461665"/>
          </a:xfrm>
        </p:grpSpPr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424217" y="4181902"/>
              <a:ext cx="148647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400" b="1" i="1" dirty="0" smtClean="0"/>
                <a:t> A . </a:t>
              </a:r>
              <a:r>
                <a:rPr lang="en-US" sz="2400" b="1" i="1" dirty="0"/>
                <a:t>A = </a:t>
              </a:r>
              <a:r>
                <a:rPr lang="en-US" sz="2400" b="1" i="1" dirty="0" smtClean="0"/>
                <a:t>0</a:t>
              </a:r>
              <a:endParaRPr lang="en-US" sz="2400" b="1" i="1" dirty="0"/>
            </a:p>
          </p:txBody>
        </p:sp>
        <p:cxnSp>
          <p:nvCxnSpPr>
            <p:cNvPr id="12" name="Straight Connector 11"/>
            <p:cNvCxnSpPr/>
            <p:nvPr/>
          </p:nvCxnSpPr>
          <p:spPr bwMode="auto">
            <a:xfrm>
              <a:off x="561834" y="4246727"/>
              <a:ext cx="27432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61904" y="3048981"/>
            <a:ext cx="6257925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/>
              <a:t>T9</a:t>
            </a:r>
            <a:endParaRPr lang="en-US" b="1" dirty="0"/>
          </a:p>
        </p:txBody>
      </p:sp>
      <p:grpSp>
        <p:nvGrpSpPr>
          <p:cNvPr id="3" name="Group 8"/>
          <p:cNvGrpSpPr/>
          <p:nvPr/>
        </p:nvGrpSpPr>
        <p:grpSpPr>
          <a:xfrm>
            <a:off x="435592" y="1214422"/>
            <a:ext cx="2867166" cy="1200329"/>
            <a:chOff x="435592" y="1654791"/>
            <a:chExt cx="2867166" cy="1200329"/>
          </a:xfrm>
        </p:grpSpPr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435592" y="1654791"/>
              <a:ext cx="2867166" cy="1200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400" b="1" i="1" dirty="0" smtClean="0"/>
                <a:t>A </a:t>
              </a:r>
              <a:r>
                <a:rPr lang="en-US" sz="2400" b="1" i="1" dirty="0"/>
                <a:t>+ </a:t>
              </a:r>
              <a:r>
                <a:rPr lang="en-US" sz="2400" b="1" i="1" dirty="0" smtClean="0"/>
                <a:t>A . </a:t>
              </a:r>
              <a:r>
                <a:rPr lang="en-US" sz="2400" b="1" i="1" dirty="0"/>
                <a:t>B = A + </a:t>
              </a:r>
              <a:r>
                <a:rPr lang="en-US" sz="2400" b="1" i="1" dirty="0" smtClean="0"/>
                <a:t>B</a:t>
              </a:r>
            </a:p>
            <a:p>
              <a:endParaRPr lang="en-US" sz="2400" b="1" i="1" dirty="0"/>
            </a:p>
            <a:p>
              <a:r>
                <a:rPr lang="en-US" sz="2400" b="1" i="1" dirty="0" smtClean="0"/>
                <a:t>A</a:t>
              </a:r>
              <a:r>
                <a:rPr lang="en-US" sz="2400" b="1" i="1" dirty="0"/>
                <a:t>.( </a:t>
              </a:r>
              <a:r>
                <a:rPr lang="en-US" sz="2400" b="1" i="1" dirty="0" smtClean="0"/>
                <a:t>A </a:t>
              </a:r>
              <a:r>
                <a:rPr lang="en-US" sz="2400" b="1" i="1" dirty="0"/>
                <a:t>+ B ) = A . B</a:t>
              </a:r>
            </a:p>
          </p:txBody>
        </p:sp>
        <p:cxnSp>
          <p:nvCxnSpPr>
            <p:cNvPr id="7" name="Straight Connector 6"/>
            <p:cNvCxnSpPr/>
            <p:nvPr/>
          </p:nvCxnSpPr>
          <p:spPr bwMode="auto">
            <a:xfrm>
              <a:off x="1091822" y="1733266"/>
              <a:ext cx="182880" cy="158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/>
            <p:cNvCxnSpPr/>
            <p:nvPr/>
          </p:nvCxnSpPr>
          <p:spPr bwMode="auto">
            <a:xfrm>
              <a:off x="1025858" y="2445224"/>
              <a:ext cx="182880" cy="158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0626" y="2571744"/>
            <a:ext cx="8005265" cy="2120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6908"/>
          </a:xfrm>
        </p:spPr>
        <p:txBody>
          <a:bodyPr/>
          <a:lstStyle/>
          <a:p>
            <a:pPr algn="l"/>
            <a:r>
              <a:rPr lang="en-US" b="1" dirty="0" smtClean="0"/>
              <a:t>T10</a:t>
            </a:r>
            <a:endParaRPr lang="en-US" b="1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714752"/>
            <a:ext cx="8149388" cy="2337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211" y="1142984"/>
            <a:ext cx="4003129" cy="514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/>
          <a:srcRect b="78418"/>
          <a:stretch>
            <a:fillRect/>
          </a:stretch>
        </p:blipFill>
        <p:spPr bwMode="auto">
          <a:xfrm>
            <a:off x="338634" y="1714488"/>
            <a:ext cx="5120470" cy="42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/>
          <a:srcRect t="22153" b="60026"/>
          <a:stretch>
            <a:fillRect/>
          </a:stretch>
        </p:blipFill>
        <p:spPr bwMode="auto">
          <a:xfrm>
            <a:off x="340908" y="2144234"/>
            <a:ext cx="5120470" cy="354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/>
          <a:srcRect t="39174" b="39579"/>
          <a:stretch>
            <a:fillRect/>
          </a:stretch>
        </p:blipFill>
        <p:spPr bwMode="auto">
          <a:xfrm>
            <a:off x="329535" y="2458144"/>
            <a:ext cx="5120470" cy="423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/>
          <a:srcRect t="59507"/>
          <a:stretch>
            <a:fillRect/>
          </a:stretch>
        </p:blipFill>
        <p:spPr bwMode="auto">
          <a:xfrm>
            <a:off x="334086" y="2826639"/>
            <a:ext cx="5120470" cy="80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6908"/>
          </a:xfrm>
        </p:spPr>
        <p:txBody>
          <a:bodyPr/>
          <a:lstStyle/>
          <a:p>
            <a:pPr algn="l"/>
            <a:r>
              <a:rPr lang="en-US" b="1" i="1" dirty="0" smtClean="0">
                <a:solidFill>
                  <a:schemeClr val="tx1"/>
                </a:solidFill>
              </a:rPr>
              <a:t>De Morgan’s Theorem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9801" y="1214422"/>
            <a:ext cx="2810932" cy="778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472" y="2214554"/>
            <a:ext cx="4449455" cy="1112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0034" y="3714752"/>
            <a:ext cx="2719954" cy="684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57158" y="4857760"/>
            <a:ext cx="5102709" cy="1339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786446" y="3857628"/>
            <a:ext cx="2714644" cy="2370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715008" y="1142984"/>
            <a:ext cx="2724169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46"/>
          </a:xfrm>
        </p:spPr>
        <p:txBody>
          <a:bodyPr/>
          <a:lstStyle/>
          <a:p>
            <a:pPr algn="l"/>
            <a:r>
              <a:rPr lang="en-US" b="1" dirty="0" err="1" smtClean="0"/>
              <a:t>Aplikasi</a:t>
            </a:r>
            <a:r>
              <a:rPr lang="en-US" b="1" dirty="0" smtClean="0"/>
              <a:t> </a:t>
            </a:r>
            <a:r>
              <a:rPr lang="en-US" b="1" dirty="0" err="1" smtClean="0"/>
              <a:t>Aljabar</a:t>
            </a:r>
            <a:r>
              <a:rPr lang="en-US" b="1" dirty="0" smtClean="0"/>
              <a:t> </a:t>
            </a:r>
            <a:r>
              <a:rPr lang="en-US" b="1" dirty="0" err="1" smtClean="0"/>
              <a:t>boolean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68490" y="1214422"/>
            <a:ext cx="83469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000" dirty="0" smtClean="0"/>
              <a:t>Dari Postulat dan Teorema Aljabar Boolean diatas tujuan utamanya adalah untuk penyederhanaan :</a:t>
            </a:r>
          </a:p>
          <a:p>
            <a:pPr>
              <a:buFont typeface="Arial" pitchFamily="34" charset="0"/>
              <a:buChar char="•"/>
            </a:pPr>
            <a:r>
              <a:rPr lang="en-US" sz="2000" smtClean="0"/>
              <a:t> </a:t>
            </a:r>
            <a:r>
              <a:rPr lang="id-ID" sz="2000" smtClean="0"/>
              <a:t>Ekspresi </a:t>
            </a:r>
            <a:r>
              <a:rPr lang="id-ID" sz="2000" dirty="0" smtClean="0"/>
              <a:t>Logika</a:t>
            </a:r>
          </a:p>
          <a:p>
            <a:pPr>
              <a:buFont typeface="Arial" pitchFamily="34" charset="0"/>
              <a:buChar char="•"/>
            </a:pPr>
            <a:r>
              <a:rPr lang="en-US" sz="2000" smtClean="0"/>
              <a:t> </a:t>
            </a:r>
            <a:r>
              <a:rPr lang="id-ID" sz="2000" smtClean="0"/>
              <a:t>Persamaan </a:t>
            </a:r>
            <a:r>
              <a:rPr lang="id-ID" sz="2000" dirty="0" smtClean="0"/>
              <a:t>Logika </a:t>
            </a:r>
          </a:p>
          <a:p>
            <a:pPr>
              <a:buFont typeface="Arial" pitchFamily="34" charset="0"/>
              <a:buChar char="•"/>
            </a:pPr>
            <a:r>
              <a:rPr lang="en-US" sz="2000" smtClean="0"/>
              <a:t> </a:t>
            </a:r>
            <a:r>
              <a:rPr lang="id-ID" sz="2000" smtClean="0"/>
              <a:t>Persamaan </a:t>
            </a:r>
            <a:r>
              <a:rPr lang="id-ID" sz="2000" dirty="0" smtClean="0"/>
              <a:t>Boolean (Fungsi </a:t>
            </a:r>
            <a:r>
              <a:rPr lang="id-ID" sz="2000" smtClean="0"/>
              <a:t>Boolean)</a:t>
            </a:r>
            <a:endParaRPr lang="en-US" sz="2000" smtClean="0"/>
          </a:p>
          <a:p>
            <a:endParaRPr lang="en-US" sz="2000" smtClean="0"/>
          </a:p>
          <a:p>
            <a:r>
              <a:rPr lang="id-ID" sz="2000" smtClean="0"/>
              <a:t>yang </a:t>
            </a:r>
            <a:r>
              <a:rPr lang="id-ID" sz="2000" dirty="0" smtClean="0"/>
              <a:t>inti-intinya adalah untuk mendapatkan </a:t>
            </a:r>
            <a:r>
              <a:rPr lang="en-US" sz="2000" dirty="0" smtClean="0"/>
              <a:t> </a:t>
            </a:r>
            <a:r>
              <a:rPr lang="en-US" sz="2000" dirty="0" err="1" smtClean="0"/>
              <a:t>rangkaian</a:t>
            </a:r>
            <a:r>
              <a:rPr lang="en-US" sz="2000" dirty="0" smtClean="0"/>
              <a:t>  </a:t>
            </a:r>
            <a:r>
              <a:rPr lang="en-US" sz="2000" dirty="0" err="1" smtClean="0"/>
              <a:t>logika</a:t>
            </a:r>
            <a:r>
              <a:rPr lang="en-US" sz="2000" dirty="0" smtClean="0"/>
              <a:t>  yang </a:t>
            </a:r>
            <a:r>
              <a:rPr lang="en-US" sz="2000" b="1" dirty="0" smtClean="0"/>
              <a:t>paling </a:t>
            </a:r>
            <a:r>
              <a:rPr lang="id-ID" sz="2000" b="1" dirty="0" smtClean="0"/>
              <a:t>sederhana</a:t>
            </a:r>
            <a:r>
              <a:rPr lang="id-ID" sz="2000" dirty="0" smtClean="0"/>
              <a:t>.</a:t>
            </a:r>
            <a:endParaRPr lang="en-US" sz="20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3352" y="3946479"/>
            <a:ext cx="5718978" cy="1417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32238" y="5483699"/>
            <a:ext cx="4083034" cy="7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6908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</a:rPr>
              <a:t>Mangapa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 Boolean Algebra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77080" y="3506345"/>
            <a:ext cx="2223944" cy="254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6172" y="3500438"/>
            <a:ext cx="3878949" cy="2471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5852" y="1142984"/>
            <a:ext cx="6869870" cy="2084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dirty="0" err="1" smtClean="0"/>
              <a:t>Penyederhanaan</a:t>
            </a:r>
            <a:r>
              <a:rPr lang="en-US" sz="4000" b="1" dirty="0" smtClean="0"/>
              <a:t> </a:t>
            </a:r>
            <a:r>
              <a:rPr lang="en-US" sz="4000" b="1" dirty="0" err="1" smtClean="0"/>
              <a:t>menggunakan</a:t>
            </a:r>
            <a:r>
              <a:rPr lang="en-US" sz="4000" b="1" dirty="0" smtClean="0"/>
              <a:t> </a:t>
            </a:r>
            <a:r>
              <a:rPr lang="en-US" sz="4000" b="1" dirty="0" err="1" smtClean="0"/>
              <a:t>aljabar</a:t>
            </a:r>
            <a:r>
              <a:rPr lang="en-US" sz="4000" b="1" dirty="0" smtClean="0"/>
              <a:t> </a:t>
            </a:r>
            <a:r>
              <a:rPr lang="en-US" sz="4000" b="1" dirty="0" err="1" smtClean="0"/>
              <a:t>boolean</a:t>
            </a:r>
            <a:endParaRPr lang="en-US" sz="4000" b="1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96568" y="1973523"/>
            <a:ext cx="8177212" cy="2538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46"/>
          </a:xfrm>
        </p:spPr>
        <p:txBody>
          <a:bodyPr/>
          <a:lstStyle/>
          <a:p>
            <a:pPr algn="l"/>
            <a:r>
              <a:rPr lang="en-US" b="1" dirty="0" err="1" smtClean="0"/>
              <a:t>Contoh</a:t>
            </a:r>
            <a:r>
              <a:rPr lang="en-US" b="1" dirty="0" smtClean="0"/>
              <a:t> 1</a:t>
            </a:r>
            <a:endParaRPr lang="en-US" b="1" dirty="0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363940" y="1736677"/>
            <a:ext cx="807720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b="1" smtClean="0">
                <a:latin typeface="Arial" charset="0"/>
              </a:rPr>
              <a:t>Soal :</a:t>
            </a:r>
            <a:r>
              <a:rPr lang="en-US" sz="2400" b="1" dirty="0">
                <a:latin typeface="Arial" charset="0"/>
              </a:rPr>
              <a:t>	S</a:t>
            </a:r>
            <a:r>
              <a:rPr lang="id-ID" sz="2400" b="1" dirty="0">
                <a:latin typeface="Arial" charset="0"/>
              </a:rPr>
              <a:t>ederhanakan </a:t>
            </a:r>
            <a:r>
              <a:rPr lang="en-US" sz="2400" b="1" dirty="0">
                <a:latin typeface="Arial" charset="0"/>
              </a:rPr>
              <a:t> </a:t>
            </a:r>
            <a:r>
              <a:rPr lang="en-US" sz="2400" b="1" i="1" dirty="0">
                <a:latin typeface="Arial" charset="0"/>
              </a:rPr>
              <a:t>A . </a:t>
            </a:r>
            <a:r>
              <a:rPr lang="en-US" sz="2400" b="1" dirty="0">
                <a:latin typeface="Arial" charset="0"/>
              </a:rPr>
              <a:t>(</a:t>
            </a:r>
            <a:r>
              <a:rPr lang="en-US" sz="2400" b="1" i="1" dirty="0">
                <a:latin typeface="Arial" charset="0"/>
              </a:rPr>
              <a:t>A . B + C</a:t>
            </a:r>
            <a:r>
              <a:rPr lang="en-US" sz="2400" b="1" dirty="0">
                <a:latin typeface="Arial" charset="0"/>
              </a:rPr>
              <a:t>)</a:t>
            </a:r>
          </a:p>
          <a:p>
            <a:pPr eaLnBrk="0" hangingPunct="0">
              <a:spcBef>
                <a:spcPct val="50000"/>
              </a:spcBef>
            </a:pPr>
            <a:r>
              <a:rPr lang="id-ID" sz="2400" b="1" smtClean="0">
                <a:latin typeface="Arial" charset="0"/>
              </a:rPr>
              <a:t>Penyelesaian</a:t>
            </a:r>
            <a:r>
              <a:rPr lang="en-US" sz="2400" b="1" smtClean="0">
                <a:latin typeface="Arial" charset="0"/>
              </a:rPr>
              <a:t> :</a:t>
            </a:r>
            <a:r>
              <a:rPr lang="en-US" sz="2400" b="1" dirty="0">
                <a:latin typeface="Arial" charset="0"/>
              </a:rPr>
              <a:t>	</a:t>
            </a:r>
            <a:r>
              <a:rPr lang="en-US" sz="2400" b="1" i="1" dirty="0" smtClean="0">
                <a:latin typeface="Arial" charset="0"/>
              </a:rPr>
              <a:t>A </a:t>
            </a:r>
            <a:r>
              <a:rPr lang="en-US" sz="2400" b="1" i="1" dirty="0">
                <a:latin typeface="Arial" charset="0"/>
              </a:rPr>
              <a:t>. </a:t>
            </a:r>
            <a:r>
              <a:rPr lang="en-US" sz="2400" b="1" dirty="0">
                <a:latin typeface="Arial" charset="0"/>
              </a:rPr>
              <a:t>(</a:t>
            </a:r>
            <a:r>
              <a:rPr lang="en-US" sz="2400" b="1" i="1" dirty="0">
                <a:latin typeface="Arial" charset="0"/>
              </a:rPr>
              <a:t>A . B + </a:t>
            </a:r>
            <a:r>
              <a:rPr lang="en-US" sz="2400" b="1" i="1">
                <a:latin typeface="Arial" charset="0"/>
              </a:rPr>
              <a:t>C</a:t>
            </a:r>
            <a:r>
              <a:rPr lang="en-US" sz="2400" b="1" smtClean="0">
                <a:latin typeface="Arial" charset="0"/>
              </a:rPr>
              <a:t>) </a:t>
            </a:r>
            <a:r>
              <a:rPr lang="en-US" sz="2400" b="1" i="1" smtClean="0">
                <a:latin typeface="Arial" charset="0"/>
              </a:rPr>
              <a:t>=  </a:t>
            </a:r>
            <a:r>
              <a:rPr lang="en-US" sz="2400" b="1" i="1" dirty="0">
                <a:latin typeface="Arial" charset="0"/>
              </a:rPr>
              <a:t>A . A . B + A . C</a:t>
            </a:r>
            <a:r>
              <a:rPr lang="id-ID" sz="2400" b="1" i="1" dirty="0">
                <a:latin typeface="Arial" charset="0"/>
              </a:rPr>
              <a:t>          </a:t>
            </a:r>
            <a:endParaRPr lang="en-US" sz="2400" b="1" dirty="0">
              <a:latin typeface="Arial" charset="0"/>
            </a:endParaRPr>
          </a:p>
          <a:p>
            <a:pPr eaLnBrk="0" hangingPunct="0">
              <a:spcBef>
                <a:spcPct val="50000"/>
              </a:spcBef>
            </a:pPr>
            <a:r>
              <a:rPr lang="en-US" sz="2400" b="1" i="1" dirty="0">
                <a:latin typeface="Arial" charset="0"/>
              </a:rPr>
              <a:t>				 	</a:t>
            </a:r>
            <a:r>
              <a:rPr lang="en-US" sz="2400" b="1" i="1" smtClean="0">
                <a:latin typeface="Arial" charset="0"/>
              </a:rPr>
              <a:t>  =  </a:t>
            </a:r>
            <a:r>
              <a:rPr lang="en-US" sz="2400" b="1" i="1" dirty="0">
                <a:latin typeface="Arial" charset="0"/>
              </a:rPr>
              <a:t>A . B + A . C</a:t>
            </a:r>
            <a:r>
              <a:rPr lang="id-ID" sz="2400" b="1" i="1" dirty="0">
                <a:latin typeface="Arial" charset="0"/>
              </a:rPr>
              <a:t>               </a:t>
            </a:r>
            <a:endParaRPr lang="en-US" sz="2400" b="1" dirty="0"/>
          </a:p>
          <a:p>
            <a:pPr eaLnBrk="0" hangingPunct="0">
              <a:spcBef>
                <a:spcPct val="50000"/>
              </a:spcBef>
            </a:pPr>
            <a:r>
              <a:rPr lang="en-US" sz="2400" b="1" i="1" dirty="0">
                <a:latin typeface="Arial" charset="0"/>
              </a:rPr>
              <a:t>					</a:t>
            </a:r>
            <a:r>
              <a:rPr lang="en-US" sz="2400" b="1" i="1" smtClean="0">
                <a:latin typeface="Arial" charset="0"/>
              </a:rPr>
              <a:t>  =  </a:t>
            </a:r>
            <a:r>
              <a:rPr lang="en-US" sz="2400" b="1" i="1" dirty="0">
                <a:latin typeface="Arial" charset="0"/>
              </a:rPr>
              <a:t>A . </a:t>
            </a:r>
            <a:r>
              <a:rPr lang="en-US" sz="2400" b="1" dirty="0">
                <a:latin typeface="Arial" charset="0"/>
              </a:rPr>
              <a:t>(</a:t>
            </a:r>
            <a:r>
              <a:rPr lang="en-US" sz="2400" b="1" i="1" dirty="0">
                <a:latin typeface="Arial" charset="0"/>
              </a:rPr>
              <a:t>B + C</a:t>
            </a:r>
            <a:r>
              <a:rPr lang="en-US" sz="2400" b="1" dirty="0">
                <a:latin typeface="Arial" charset="0"/>
              </a:rPr>
              <a:t>)</a:t>
            </a:r>
            <a:r>
              <a:rPr lang="en-US" sz="2400" b="1" i="1" dirty="0">
                <a:latin typeface="Arial" charset="0"/>
              </a:rPr>
              <a:t>	</a:t>
            </a:r>
            <a:r>
              <a:rPr lang="id-ID" sz="2400" b="1" i="1" dirty="0">
                <a:latin typeface="Arial" charset="0"/>
              </a:rPr>
              <a:t>          </a:t>
            </a:r>
            <a:endParaRPr lang="en-US" sz="2400" b="1" dirty="0"/>
          </a:p>
          <a:p>
            <a:pPr eaLnBrk="0" hangingPunct="0">
              <a:spcBef>
                <a:spcPct val="50000"/>
              </a:spcBef>
            </a:pPr>
            <a:endParaRPr lang="en-US" sz="2400" b="1" i="1" dirty="0"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/>
          <a:lstStyle/>
          <a:p>
            <a:pPr algn="l"/>
            <a:r>
              <a:rPr lang="en-US" b="1" dirty="0" err="1" smtClean="0"/>
              <a:t>Contoh</a:t>
            </a:r>
            <a:r>
              <a:rPr lang="en-US" b="1" dirty="0" smtClean="0"/>
              <a:t> 2</a:t>
            </a:r>
            <a:endParaRPr lang="en-US" b="1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59475" y="1902725"/>
            <a:ext cx="80772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 b="1" smtClean="0">
                <a:latin typeface="Arial" charset="0"/>
              </a:rPr>
              <a:t>Soal :</a:t>
            </a:r>
            <a:r>
              <a:rPr lang="en-US" sz="2000" b="1" dirty="0">
                <a:latin typeface="Arial" charset="0"/>
              </a:rPr>
              <a:t>	S</a:t>
            </a:r>
            <a:r>
              <a:rPr lang="id-ID" sz="2000" b="1" dirty="0">
                <a:latin typeface="Arial" charset="0"/>
              </a:rPr>
              <a:t>ederhanakan </a:t>
            </a:r>
            <a:r>
              <a:rPr lang="en-US" sz="2000" b="1" dirty="0">
                <a:latin typeface="Arial" charset="0"/>
              </a:rPr>
              <a:t> </a:t>
            </a:r>
            <a:r>
              <a:rPr lang="id-ID" sz="2000" b="1" dirty="0">
                <a:latin typeface="Arial" charset="0"/>
              </a:rPr>
              <a:t> </a:t>
            </a:r>
            <a:r>
              <a:rPr lang="en-US" sz="2000" b="1" i="1" dirty="0">
                <a:latin typeface="Arial" charset="0"/>
              </a:rPr>
              <a:t>A</a:t>
            </a:r>
            <a:r>
              <a:rPr lang="id-ID" sz="2000" b="1" i="1" dirty="0">
                <a:latin typeface="Arial" charset="0"/>
              </a:rPr>
              <a:t>’</a:t>
            </a:r>
            <a:r>
              <a:rPr lang="en-US" sz="2000" b="1" i="1" dirty="0">
                <a:latin typeface="Arial" charset="0"/>
              </a:rPr>
              <a:t>. B + A . B + A</a:t>
            </a:r>
            <a:r>
              <a:rPr lang="id-ID" sz="2000" b="1" i="1" dirty="0">
                <a:latin typeface="Arial" charset="0"/>
              </a:rPr>
              <a:t>’</a:t>
            </a:r>
            <a:r>
              <a:rPr lang="en-US" sz="2000" b="1" i="1" dirty="0">
                <a:latin typeface="Arial" charset="0"/>
              </a:rPr>
              <a:t> . B</a:t>
            </a:r>
            <a:r>
              <a:rPr lang="id-ID" sz="2000" b="1" i="1" dirty="0">
                <a:latin typeface="Arial" charset="0"/>
              </a:rPr>
              <a:t>’</a:t>
            </a:r>
            <a:endParaRPr lang="en-US" sz="2000" b="1" dirty="0">
              <a:latin typeface="Arial" charset="0"/>
            </a:endParaRPr>
          </a:p>
          <a:p>
            <a:pPr eaLnBrk="0" hangingPunct="0">
              <a:spcBef>
                <a:spcPct val="50000"/>
              </a:spcBef>
            </a:pPr>
            <a:r>
              <a:rPr lang="id-ID" sz="2000" b="1" dirty="0">
                <a:latin typeface="Arial" charset="0"/>
              </a:rPr>
              <a:t>Penyelesaian</a:t>
            </a:r>
            <a:r>
              <a:rPr lang="en-US" sz="2000" b="1" dirty="0">
                <a:latin typeface="Arial" charset="0"/>
              </a:rPr>
              <a:t>	</a:t>
            </a:r>
            <a:r>
              <a:rPr lang="id-ID" sz="2000" b="1" dirty="0">
                <a:latin typeface="Arial" charset="0"/>
              </a:rPr>
              <a:t>    </a:t>
            </a:r>
            <a:r>
              <a:rPr lang="en-US" sz="2000" b="1" i="1" dirty="0" smtClean="0">
                <a:latin typeface="Arial" charset="0"/>
              </a:rPr>
              <a:t>A</a:t>
            </a:r>
            <a:r>
              <a:rPr lang="id-ID" sz="2000" b="1" i="1" dirty="0">
                <a:latin typeface="Arial" charset="0"/>
              </a:rPr>
              <a:t>’</a:t>
            </a:r>
            <a:r>
              <a:rPr lang="en-US" sz="2000" b="1" i="1" dirty="0">
                <a:latin typeface="Arial" charset="0"/>
              </a:rPr>
              <a:t> . B + A . B + A</a:t>
            </a:r>
            <a:r>
              <a:rPr lang="id-ID" sz="2000" b="1" i="1" dirty="0">
                <a:latin typeface="Arial" charset="0"/>
              </a:rPr>
              <a:t>’</a:t>
            </a:r>
            <a:r>
              <a:rPr lang="en-US" sz="2000" b="1" i="1" dirty="0">
                <a:latin typeface="Arial" charset="0"/>
              </a:rPr>
              <a:t> . B</a:t>
            </a:r>
            <a:r>
              <a:rPr lang="id-ID" sz="2000" b="1" i="1" dirty="0">
                <a:latin typeface="Arial" charset="0"/>
              </a:rPr>
              <a:t>’</a:t>
            </a:r>
            <a:r>
              <a:rPr lang="en-US" sz="2000" b="1" i="1" dirty="0">
                <a:latin typeface="Arial" charset="0"/>
              </a:rPr>
              <a:t>	=  </a:t>
            </a:r>
            <a:r>
              <a:rPr lang="en-US" sz="2000" b="1" dirty="0">
                <a:latin typeface="Arial" charset="0"/>
              </a:rPr>
              <a:t>(</a:t>
            </a:r>
            <a:r>
              <a:rPr lang="en-US" sz="2000" b="1" i="1" dirty="0">
                <a:latin typeface="Arial" charset="0"/>
              </a:rPr>
              <a:t>A</a:t>
            </a:r>
            <a:r>
              <a:rPr lang="id-ID" sz="2000" b="1" i="1" dirty="0">
                <a:latin typeface="Arial" charset="0"/>
              </a:rPr>
              <a:t>’</a:t>
            </a:r>
            <a:r>
              <a:rPr lang="en-US" sz="2000" b="1" i="1" dirty="0">
                <a:latin typeface="Arial" charset="0"/>
              </a:rPr>
              <a:t> + A</a:t>
            </a:r>
            <a:r>
              <a:rPr lang="en-US" sz="2000" b="1" dirty="0">
                <a:latin typeface="Arial" charset="0"/>
              </a:rPr>
              <a:t>) </a:t>
            </a:r>
            <a:r>
              <a:rPr lang="en-US" sz="2000" b="1" i="1" dirty="0">
                <a:latin typeface="Arial" charset="0"/>
              </a:rPr>
              <a:t> . B + A</a:t>
            </a:r>
            <a:r>
              <a:rPr lang="id-ID" sz="2000" b="1" i="1" dirty="0">
                <a:latin typeface="Arial" charset="0"/>
              </a:rPr>
              <a:t>’</a:t>
            </a:r>
            <a:r>
              <a:rPr lang="en-US" sz="2000" b="1" i="1" dirty="0">
                <a:latin typeface="Arial" charset="0"/>
              </a:rPr>
              <a:t> . B</a:t>
            </a:r>
            <a:r>
              <a:rPr lang="id-ID" sz="2000" b="1" i="1" dirty="0" smtClean="0">
                <a:latin typeface="Arial" charset="0"/>
              </a:rPr>
              <a:t>’</a:t>
            </a:r>
            <a:endParaRPr lang="en-US" sz="2000" b="1" i="1" dirty="0">
              <a:latin typeface="Arial" charset="0"/>
            </a:endParaRPr>
          </a:p>
          <a:p>
            <a:pPr eaLnBrk="0" hangingPunct="0">
              <a:spcBef>
                <a:spcPct val="50000"/>
              </a:spcBef>
            </a:pPr>
            <a:r>
              <a:rPr lang="en-US" sz="2000" b="1" i="1" dirty="0">
                <a:latin typeface="Arial" charset="0"/>
              </a:rPr>
              <a:t>		</a:t>
            </a:r>
            <a:r>
              <a:rPr lang="en-US" sz="2000" b="1" i="1" dirty="0" smtClean="0">
                <a:latin typeface="Arial" charset="0"/>
              </a:rPr>
              <a:t>  </a:t>
            </a:r>
            <a:r>
              <a:rPr lang="en-US" sz="2000" b="1" i="1" dirty="0">
                <a:latin typeface="Arial" charset="0"/>
              </a:rPr>
              <a:t>		 	</a:t>
            </a:r>
            <a:r>
              <a:rPr lang="en-US" sz="2000" b="1" i="1" dirty="0" smtClean="0">
                <a:latin typeface="Arial" charset="0"/>
              </a:rPr>
              <a:t> =  </a:t>
            </a:r>
            <a:r>
              <a:rPr lang="en-US" sz="2000" b="1" dirty="0">
                <a:latin typeface="Arial" charset="0"/>
              </a:rPr>
              <a:t>1 . </a:t>
            </a:r>
            <a:r>
              <a:rPr lang="en-US" sz="2000" b="1" i="1" dirty="0">
                <a:latin typeface="Arial" charset="0"/>
              </a:rPr>
              <a:t>B + A</a:t>
            </a:r>
            <a:r>
              <a:rPr lang="id-ID" sz="2000" b="1" i="1" dirty="0">
                <a:latin typeface="Arial" charset="0"/>
              </a:rPr>
              <a:t>’</a:t>
            </a:r>
            <a:r>
              <a:rPr lang="en-US" sz="2000" b="1" i="1" dirty="0">
                <a:latin typeface="Arial" charset="0"/>
              </a:rPr>
              <a:t> . B</a:t>
            </a:r>
            <a:r>
              <a:rPr lang="id-ID" sz="2000" b="1" i="1" dirty="0">
                <a:latin typeface="Arial" charset="0"/>
              </a:rPr>
              <a:t>’</a:t>
            </a:r>
            <a:r>
              <a:rPr lang="en-US" sz="2000" b="1" i="1" dirty="0">
                <a:latin typeface="Arial" charset="0"/>
              </a:rPr>
              <a:t>	</a:t>
            </a:r>
            <a:endParaRPr lang="en-US" sz="2000" b="1" i="1" dirty="0" smtClean="0">
              <a:latin typeface="Arial" charset="0"/>
            </a:endParaRPr>
          </a:p>
          <a:p>
            <a:pPr eaLnBrk="0" hangingPunct="0">
              <a:spcBef>
                <a:spcPct val="50000"/>
              </a:spcBef>
            </a:pPr>
            <a:r>
              <a:rPr lang="en-US" sz="2000" b="1" i="1" dirty="0">
                <a:latin typeface="Arial" charset="0"/>
              </a:rPr>
              <a:t>					=  B + A</a:t>
            </a:r>
            <a:r>
              <a:rPr lang="id-ID" sz="2000" b="1" i="1" dirty="0">
                <a:latin typeface="Arial" charset="0"/>
              </a:rPr>
              <a:t>’</a:t>
            </a:r>
            <a:r>
              <a:rPr lang="en-US" sz="2000" b="1" i="1" dirty="0">
                <a:latin typeface="Arial" charset="0"/>
              </a:rPr>
              <a:t> . B</a:t>
            </a:r>
            <a:r>
              <a:rPr lang="id-ID" sz="2000" b="1" i="1" dirty="0">
                <a:latin typeface="Arial" charset="0"/>
              </a:rPr>
              <a:t>’</a:t>
            </a:r>
            <a:r>
              <a:rPr lang="en-US" sz="2000" b="1" i="1" dirty="0">
                <a:latin typeface="Arial" charset="0"/>
              </a:rPr>
              <a:t>	</a:t>
            </a:r>
          </a:p>
          <a:p>
            <a:pPr eaLnBrk="0" hangingPunct="0">
              <a:spcBef>
                <a:spcPct val="50000"/>
              </a:spcBef>
            </a:pPr>
            <a:r>
              <a:rPr lang="en-US" sz="2000" b="1" i="1" dirty="0">
                <a:latin typeface="Arial" charset="0"/>
              </a:rPr>
              <a:t>					=  B + A</a:t>
            </a:r>
            <a:r>
              <a:rPr lang="id-ID" sz="2000" b="1" i="1" dirty="0">
                <a:latin typeface="Arial" charset="0"/>
              </a:rPr>
              <a:t>’</a:t>
            </a:r>
            <a:r>
              <a:rPr lang="en-US" sz="2000" b="1" i="1" dirty="0">
                <a:latin typeface="Arial" charset="0"/>
              </a:rPr>
              <a:t>	</a:t>
            </a:r>
            <a:endParaRPr lang="en-US" sz="2000" b="1" dirty="0"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err="1" smtClean="0"/>
              <a:t>Contoh</a:t>
            </a:r>
            <a:r>
              <a:rPr lang="en-US" b="1" dirty="0" smtClean="0"/>
              <a:t> 3</a:t>
            </a:r>
            <a:endParaRPr lang="en-US" b="1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32179" y="2003946"/>
            <a:ext cx="8077200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b="1" smtClean="0"/>
              <a:t>Soal : </a:t>
            </a:r>
            <a:r>
              <a:rPr lang="en-US" sz="2400" b="1" dirty="0">
                <a:latin typeface="Arial" charset="0"/>
              </a:rPr>
              <a:t>	</a:t>
            </a:r>
            <a:r>
              <a:rPr lang="en-US" sz="2400" b="1" dirty="0" smtClean="0">
                <a:latin typeface="Arial" charset="0"/>
              </a:rPr>
              <a:t>S</a:t>
            </a:r>
            <a:r>
              <a:rPr lang="id-ID" sz="2400" b="1" dirty="0">
                <a:latin typeface="Arial" charset="0"/>
              </a:rPr>
              <a:t>ederhanakan </a:t>
            </a:r>
            <a:r>
              <a:rPr lang="en-US" sz="2400" b="1" dirty="0">
                <a:latin typeface="Arial" charset="0"/>
              </a:rPr>
              <a:t> </a:t>
            </a:r>
            <a:r>
              <a:rPr lang="id-ID" sz="2400" b="1" dirty="0">
                <a:latin typeface="Arial" charset="0"/>
              </a:rPr>
              <a:t> </a:t>
            </a:r>
            <a:r>
              <a:rPr lang="en-US" sz="2400" b="1" i="1" dirty="0">
                <a:latin typeface="Arial" charset="0"/>
              </a:rPr>
              <a:t>A + A . B</a:t>
            </a:r>
            <a:r>
              <a:rPr lang="id-ID" sz="2400" b="1" i="1" dirty="0">
                <a:latin typeface="Arial" charset="0"/>
              </a:rPr>
              <a:t>’</a:t>
            </a:r>
            <a:r>
              <a:rPr lang="en-US" sz="2400" b="1" i="1" dirty="0">
                <a:latin typeface="Arial" charset="0"/>
              </a:rPr>
              <a:t> + A</a:t>
            </a:r>
            <a:r>
              <a:rPr lang="id-ID" sz="2400" b="1" i="1" dirty="0">
                <a:latin typeface="Arial" charset="0"/>
              </a:rPr>
              <a:t>’</a:t>
            </a:r>
            <a:r>
              <a:rPr lang="en-US" sz="2400" b="1" i="1" dirty="0">
                <a:latin typeface="Arial" charset="0"/>
              </a:rPr>
              <a:t> . B</a:t>
            </a:r>
            <a:endParaRPr lang="en-US" sz="2400" b="1" dirty="0">
              <a:latin typeface="Arial" charset="0"/>
            </a:endParaRPr>
          </a:p>
          <a:p>
            <a:pPr eaLnBrk="0" hangingPunct="0">
              <a:spcBef>
                <a:spcPct val="50000"/>
              </a:spcBef>
            </a:pPr>
            <a:r>
              <a:rPr lang="id-ID" sz="2400" b="1">
                <a:latin typeface="Arial" charset="0"/>
              </a:rPr>
              <a:t>Penyelesaian </a:t>
            </a:r>
            <a:r>
              <a:rPr lang="en-US" sz="2400" b="1" smtClean="0">
                <a:latin typeface="Arial" charset="0"/>
              </a:rPr>
              <a:t>  </a:t>
            </a:r>
            <a:r>
              <a:rPr lang="en-US" sz="2400" b="1" i="1" smtClean="0">
                <a:latin typeface="Arial" charset="0"/>
              </a:rPr>
              <a:t>A </a:t>
            </a:r>
            <a:r>
              <a:rPr lang="en-US" sz="2400" b="1" i="1" dirty="0">
                <a:latin typeface="Arial" charset="0"/>
              </a:rPr>
              <a:t>+ A . B</a:t>
            </a:r>
            <a:r>
              <a:rPr lang="id-ID" sz="2400" b="1" i="1" dirty="0">
                <a:latin typeface="Arial" charset="0"/>
              </a:rPr>
              <a:t>’</a:t>
            </a:r>
            <a:r>
              <a:rPr lang="en-US" sz="2400" b="1" i="1" dirty="0">
                <a:latin typeface="Arial" charset="0"/>
              </a:rPr>
              <a:t> + A</a:t>
            </a:r>
            <a:r>
              <a:rPr lang="id-ID" sz="2400" b="1" i="1" dirty="0">
                <a:latin typeface="Arial" charset="0"/>
              </a:rPr>
              <a:t>’</a:t>
            </a:r>
            <a:r>
              <a:rPr lang="en-US" sz="2400" b="1" i="1" dirty="0">
                <a:latin typeface="Arial" charset="0"/>
              </a:rPr>
              <a:t> . B</a:t>
            </a:r>
            <a:r>
              <a:rPr lang="en-US" sz="2400" b="1" i="1">
                <a:latin typeface="Arial" charset="0"/>
              </a:rPr>
              <a:t>	</a:t>
            </a:r>
            <a:r>
              <a:rPr lang="en-US" sz="2400" b="1" i="1" smtClean="0">
                <a:latin typeface="Arial" charset="0"/>
              </a:rPr>
              <a:t>=  </a:t>
            </a:r>
            <a:r>
              <a:rPr lang="en-US" sz="2400" b="1" dirty="0">
                <a:latin typeface="Arial" charset="0"/>
              </a:rPr>
              <a:t>(</a:t>
            </a:r>
            <a:r>
              <a:rPr lang="en-US" sz="2400" b="1" i="1" dirty="0">
                <a:latin typeface="Arial" charset="0"/>
              </a:rPr>
              <a:t>A + A . B</a:t>
            </a:r>
            <a:r>
              <a:rPr lang="id-ID" sz="2400" b="1" i="1" dirty="0">
                <a:latin typeface="Arial" charset="0"/>
              </a:rPr>
              <a:t>’ </a:t>
            </a:r>
            <a:r>
              <a:rPr lang="en-US" sz="2400" b="1" dirty="0">
                <a:latin typeface="Arial" charset="0"/>
              </a:rPr>
              <a:t>) </a:t>
            </a:r>
            <a:r>
              <a:rPr lang="en-US" sz="2400" b="1" i="1" dirty="0">
                <a:latin typeface="Arial" charset="0"/>
              </a:rPr>
              <a:t>+ A</a:t>
            </a:r>
            <a:r>
              <a:rPr lang="id-ID" sz="2400" b="1" i="1" dirty="0">
                <a:latin typeface="Arial" charset="0"/>
              </a:rPr>
              <a:t>’</a:t>
            </a:r>
            <a:r>
              <a:rPr lang="en-US" sz="2400" b="1" i="1" dirty="0">
                <a:latin typeface="Arial" charset="0"/>
              </a:rPr>
              <a:t> </a:t>
            </a:r>
            <a:r>
              <a:rPr lang="en-US" sz="2400" b="1" i="1">
                <a:latin typeface="Arial" charset="0"/>
              </a:rPr>
              <a:t>. </a:t>
            </a:r>
            <a:r>
              <a:rPr lang="en-US" sz="2400" b="1" i="1" smtClean="0">
                <a:latin typeface="Arial" charset="0"/>
              </a:rPr>
              <a:t>B</a:t>
            </a:r>
          </a:p>
          <a:p>
            <a:pPr eaLnBrk="0" hangingPunct="0">
              <a:spcBef>
                <a:spcPct val="50000"/>
              </a:spcBef>
            </a:pPr>
            <a:r>
              <a:rPr lang="en-US" sz="2400" b="1" i="1" smtClean="0"/>
              <a:t>					</a:t>
            </a:r>
            <a:r>
              <a:rPr lang="en-US" sz="2400" b="1" i="1" smtClean="0">
                <a:latin typeface="Arial" charset="0"/>
              </a:rPr>
              <a:t>=  </a:t>
            </a:r>
            <a:r>
              <a:rPr lang="en-US" sz="2400" b="1" i="1" dirty="0">
                <a:latin typeface="Arial" charset="0"/>
              </a:rPr>
              <a:t>A + A</a:t>
            </a:r>
            <a:r>
              <a:rPr lang="id-ID" sz="2400" b="1" i="1" dirty="0">
                <a:latin typeface="Arial" charset="0"/>
              </a:rPr>
              <a:t>’</a:t>
            </a:r>
            <a:r>
              <a:rPr lang="en-US" sz="2400" b="1" i="1" dirty="0">
                <a:latin typeface="Arial" charset="0"/>
              </a:rPr>
              <a:t> . B</a:t>
            </a:r>
            <a:r>
              <a:rPr lang="en-US" sz="2400" b="1" i="1">
                <a:latin typeface="Arial" charset="0"/>
              </a:rPr>
              <a:t>	</a:t>
            </a:r>
            <a:endParaRPr lang="en-US" sz="2400" b="1" i="1" smtClean="0">
              <a:latin typeface="Arial" charset="0"/>
            </a:endParaRPr>
          </a:p>
          <a:p>
            <a:pPr eaLnBrk="0" hangingPunct="0">
              <a:spcBef>
                <a:spcPct val="50000"/>
              </a:spcBef>
            </a:pPr>
            <a:r>
              <a:rPr lang="en-US" sz="2400" b="1" i="1" dirty="0">
                <a:latin typeface="Arial" charset="0"/>
              </a:rPr>
              <a:t>					=  A + B			</a:t>
            </a:r>
            <a:endParaRPr lang="en-US" sz="2400" b="1" dirty="0"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/>
          <a:lstStyle/>
          <a:p>
            <a:pPr algn="l"/>
            <a:r>
              <a:rPr lang="en-US" b="1" smtClean="0"/>
              <a:t>Latihan 1</a:t>
            </a:r>
            <a:endParaRPr lang="en-US" b="1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42844" y="1357298"/>
            <a:ext cx="8786874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457200" indent="-457200"/>
            <a:r>
              <a:rPr lang="id-ID" sz="2400" dirty="0"/>
              <a:t>Sederhanakan ekspresi logika dibawah dengan </a:t>
            </a:r>
            <a:r>
              <a:rPr lang="id-ID" sz="2400" dirty="0" smtClean="0"/>
              <a:t>Aljabar </a:t>
            </a:r>
            <a:r>
              <a:rPr lang="id-ID" sz="2400"/>
              <a:t>Boolean </a:t>
            </a:r>
            <a:r>
              <a:rPr lang="id-ID" sz="2400" smtClean="0"/>
              <a:t>:</a:t>
            </a:r>
            <a:endParaRPr lang="id-ID" sz="2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785786" y="1928802"/>
          <a:ext cx="4237896" cy="2532076"/>
        </p:xfrm>
        <a:graphic>
          <a:graphicData uri="http://schemas.openxmlformats.org/presentationml/2006/ole">
            <p:oleObj spid="_x0000_s1026" name="Equation" r:id="rId3" imgW="2019240" imgH="1206360" progId="Equation.3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err="1" smtClean="0"/>
              <a:t>Latihan</a:t>
            </a:r>
            <a:r>
              <a:rPr lang="en-US" b="1" dirty="0" smtClean="0"/>
              <a:t> 2</a:t>
            </a:r>
            <a:endParaRPr lang="en-US" b="1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500034" y="1214422"/>
            <a:ext cx="8358246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000" b="1" smtClean="0"/>
              <a:t>Buktikan </a:t>
            </a:r>
            <a:r>
              <a:rPr lang="en-US" sz="2000" b="1" dirty="0" err="1" smtClean="0"/>
              <a:t>persamaan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dibawah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ini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dengan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penyederhanaan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dan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tabel</a:t>
            </a:r>
            <a:r>
              <a:rPr lang="en-US" sz="2000" b="1" dirty="0" smtClean="0"/>
              <a:t> </a:t>
            </a:r>
            <a:r>
              <a:rPr lang="en-US" sz="2000" b="1" err="1" smtClean="0"/>
              <a:t>kebenaran</a:t>
            </a:r>
            <a:r>
              <a:rPr lang="en-US" sz="2000" b="1" smtClean="0"/>
              <a:t>:</a:t>
            </a:r>
            <a:endParaRPr lang="en-US" sz="2000" b="1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857224" y="2143116"/>
          <a:ext cx="6183289" cy="2565407"/>
        </p:xfrm>
        <a:graphic>
          <a:graphicData uri="http://schemas.openxmlformats.org/presentationml/2006/ole">
            <p:oleObj spid="_x0000_s3074" name="Equation" r:id="rId3" imgW="2387520" imgH="990360" progId="Equation.3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46"/>
          </a:xfrm>
        </p:spPr>
        <p:txBody>
          <a:bodyPr/>
          <a:lstStyle/>
          <a:p>
            <a:pPr algn="l"/>
            <a:r>
              <a:rPr lang="en-US" b="1" smtClean="0"/>
              <a:t>Latihan 3</a:t>
            </a:r>
            <a:endParaRPr lang="en-US" b="1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285720" y="1214422"/>
          <a:ext cx="6640914" cy="3214710"/>
        </p:xfrm>
        <a:graphic>
          <a:graphicData uri="http://schemas.openxmlformats.org/presentationml/2006/ole">
            <p:oleObj spid="_x0000_s4098" name="Equation" r:id="rId3" imgW="1993680" imgH="965160" progId="Equation.3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6908"/>
          </a:xfrm>
        </p:spPr>
        <p:txBody>
          <a:bodyPr/>
          <a:lstStyle/>
          <a:p>
            <a:pPr algn="l"/>
            <a:r>
              <a:rPr lang="en-US" b="1" dirty="0" smtClean="0"/>
              <a:t>Cont…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61925" y="6361113"/>
            <a:ext cx="3048000" cy="2476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de-DE" smtClean="0"/>
              <a:t>Floyd Digital Fundamentals, 9/e </a:t>
            </a:r>
            <a:endParaRPr lang="de-DE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214422"/>
            <a:ext cx="7997464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/>
              <a:t>Cont…</a:t>
            </a:r>
            <a:endParaRPr lang="en-US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1503" y="1093313"/>
            <a:ext cx="6018663" cy="510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err="1" smtClean="0"/>
              <a:t>Dasar</a:t>
            </a:r>
            <a:r>
              <a:rPr lang="en-US" b="1" dirty="0" smtClean="0"/>
              <a:t> </a:t>
            </a:r>
            <a:r>
              <a:rPr lang="en-US" b="1" dirty="0" err="1" smtClean="0"/>
              <a:t>Aljabar</a:t>
            </a:r>
            <a:r>
              <a:rPr lang="en-US" b="1" dirty="0" smtClean="0"/>
              <a:t> Boolean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00034" y="1357298"/>
            <a:ext cx="7792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Operasi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dan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Ekspresi</a:t>
            </a:r>
            <a:r>
              <a:rPr lang="en-US" sz="2000" b="1" dirty="0" smtClean="0"/>
              <a:t> Boolean </a:t>
            </a:r>
            <a:endParaRPr lang="en-US" sz="20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1928802"/>
            <a:ext cx="6778742" cy="3230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357166"/>
            <a:ext cx="8643998" cy="600075"/>
          </a:xfrm>
        </p:spPr>
        <p:txBody>
          <a:bodyPr/>
          <a:lstStyle/>
          <a:p>
            <a:pPr algn="l"/>
            <a:r>
              <a:rPr lang="en-US" sz="4000" b="1" dirty="0" smtClean="0"/>
              <a:t>TEOREMA </a:t>
            </a:r>
            <a:r>
              <a:rPr lang="id-ID" sz="4000" b="1" dirty="0" smtClean="0"/>
              <a:t> </a:t>
            </a:r>
            <a:r>
              <a:rPr lang="en-US" sz="4000" b="1" smtClean="0"/>
              <a:t>ALJABAR </a:t>
            </a:r>
            <a:r>
              <a:rPr lang="id-ID" sz="4000" b="1" smtClean="0"/>
              <a:t> </a:t>
            </a:r>
            <a:r>
              <a:rPr lang="en-US" sz="4000" b="1" smtClean="0"/>
              <a:t>BOOLE</a:t>
            </a:r>
            <a:r>
              <a:rPr lang="id-ID" sz="4000" b="1" dirty="0" smtClean="0"/>
              <a:t>AN</a:t>
            </a:r>
            <a:endParaRPr lang="en-US" sz="40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357298"/>
            <a:ext cx="8571389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2844" y="714356"/>
            <a:ext cx="8883500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46"/>
          </a:xfrm>
        </p:spPr>
        <p:txBody>
          <a:bodyPr/>
          <a:lstStyle/>
          <a:p>
            <a:pPr algn="l"/>
            <a:r>
              <a:rPr lang="en-US" b="1" i="1" dirty="0" smtClean="0"/>
              <a:t>T1. COMMUTATIVE LAW </a:t>
            </a:r>
            <a:endParaRPr lang="en-US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5147" y="1214422"/>
            <a:ext cx="3029660" cy="614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4986" y="2001798"/>
            <a:ext cx="6724600" cy="933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34271" y="3857894"/>
            <a:ext cx="6671170" cy="1014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33275" y="3046704"/>
            <a:ext cx="2835526" cy="72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46"/>
          </a:xfrm>
        </p:spPr>
        <p:txBody>
          <a:bodyPr/>
          <a:lstStyle/>
          <a:p>
            <a:pPr algn="l"/>
            <a:r>
              <a:rPr lang="en-US" b="1" i="1" dirty="0" smtClean="0"/>
              <a:t>T2.  ASSOCIATIVE LAW :</a:t>
            </a:r>
            <a:endParaRPr lang="en-US" b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0906" y="1960428"/>
            <a:ext cx="6902994" cy="1104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43606" y="1142984"/>
            <a:ext cx="5139732" cy="594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1902" y="3183465"/>
            <a:ext cx="5163146" cy="803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53771" y="4101843"/>
            <a:ext cx="6819900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236</Words>
  <Application>Microsoft PowerPoint</Application>
  <PresentationFormat>On-screen Show (4:3)</PresentationFormat>
  <Paragraphs>69</Paragraphs>
  <Slides>26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Modèle par défaut</vt:lpstr>
      <vt:lpstr>Equation</vt:lpstr>
      <vt:lpstr>Microsoft Equation 3.0</vt:lpstr>
      <vt:lpstr>Slide 1</vt:lpstr>
      <vt:lpstr>Mangapa Boolean Algebra</vt:lpstr>
      <vt:lpstr>Cont…</vt:lpstr>
      <vt:lpstr>Cont…</vt:lpstr>
      <vt:lpstr>Dasar Aljabar Boolean</vt:lpstr>
      <vt:lpstr>TEOREMA  ALJABAR  BOOLEAN</vt:lpstr>
      <vt:lpstr>Slide 7</vt:lpstr>
      <vt:lpstr>T1. COMMUTATIVE LAW </vt:lpstr>
      <vt:lpstr>T2.  ASSOCIATIVE LAW :</vt:lpstr>
      <vt:lpstr>T3.  DISTRIBUTIVE LAW :</vt:lpstr>
      <vt:lpstr>T4: </vt:lpstr>
      <vt:lpstr>T5: Identity</vt:lpstr>
      <vt:lpstr>T6 : Negation</vt:lpstr>
      <vt:lpstr>T7 : Redudance</vt:lpstr>
      <vt:lpstr>T8 </vt:lpstr>
      <vt:lpstr>T9</vt:lpstr>
      <vt:lpstr>T10</vt:lpstr>
      <vt:lpstr>De Morgan’s Theorem</vt:lpstr>
      <vt:lpstr>Aplikasi Aljabar boolean</vt:lpstr>
      <vt:lpstr>Penyederhanaan menggunakan aljabar boolean</vt:lpstr>
      <vt:lpstr>Contoh 1</vt:lpstr>
      <vt:lpstr>Contoh 2</vt:lpstr>
      <vt:lpstr>Contoh 3</vt:lpstr>
      <vt:lpstr>Latihan 1</vt:lpstr>
      <vt:lpstr>Latihan 2</vt:lpstr>
      <vt:lpstr>Latihan 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Man in Black Suit</dc:title>
  <dc:creator>www.powerpointstyles.com</dc:creator>
  <dc:description>Image credit to graur razvan ionut / FreeDigitalPhotos.net</dc:description>
  <cp:lastModifiedBy>nand</cp:lastModifiedBy>
  <cp:revision>84</cp:revision>
  <dcterms:created xsi:type="dcterms:W3CDTF">2009-03-23T15:23:24Z</dcterms:created>
  <dcterms:modified xsi:type="dcterms:W3CDTF">2015-04-02T06:25:25Z</dcterms:modified>
</cp:coreProperties>
</file>